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1" r:id="rId2"/>
    <p:sldId id="274" r:id="rId3"/>
    <p:sldId id="285" r:id="rId4"/>
    <p:sldId id="273" r:id="rId5"/>
    <p:sldId id="275" r:id="rId6"/>
    <p:sldId id="276" r:id="rId7"/>
    <p:sldId id="277" r:id="rId8"/>
    <p:sldId id="284" r:id="rId9"/>
    <p:sldId id="278" r:id="rId10"/>
    <p:sldId id="279" r:id="rId11"/>
    <p:sldId id="280" r:id="rId12"/>
    <p:sldId id="281" r:id="rId13"/>
    <p:sldId id="282" r:id="rId14"/>
    <p:sldId id="28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8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2DD1FC-91E1-44BE-B68A-26AC51EA095F}" type="doc">
      <dgm:prSet loTypeId="urn:microsoft.com/office/officeart/2005/8/layout/hProcess11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75EC4A8-C140-499A-934D-B00E56283A1A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2000</a:t>
          </a:r>
          <a:endParaRPr lang="en-US" dirty="0">
            <a:solidFill>
              <a:schemeClr val="bg1"/>
            </a:solidFill>
          </a:endParaRPr>
        </a:p>
      </dgm:t>
    </dgm:pt>
    <dgm:pt modelId="{31218D86-587A-4C46-9B11-CA0525E20814}" type="parTrans" cxnId="{7F26940C-01A2-4DE0-8C40-890DC9B43485}">
      <dgm:prSet/>
      <dgm:spPr/>
      <dgm:t>
        <a:bodyPr/>
        <a:lstStyle/>
        <a:p>
          <a:endParaRPr lang="en-US"/>
        </a:p>
      </dgm:t>
    </dgm:pt>
    <dgm:pt modelId="{BA8816DB-EBDD-487B-9ED4-492E22E023D9}" type="sibTrans" cxnId="{7F26940C-01A2-4DE0-8C40-890DC9B43485}">
      <dgm:prSet/>
      <dgm:spPr/>
      <dgm:t>
        <a:bodyPr/>
        <a:lstStyle/>
        <a:p>
          <a:endParaRPr lang="en-US"/>
        </a:p>
      </dgm:t>
    </dgm:pt>
    <dgm:pt modelId="{9979C541-B56D-43F2-B26B-5E041831208C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2000</a:t>
          </a:r>
        </a:p>
      </dgm:t>
    </dgm:pt>
    <dgm:pt modelId="{06F0F138-01FB-4DCD-8A72-931F609ADDA6}" type="parTrans" cxnId="{4F636EAD-AC07-4C8B-9EEF-2CC5AFB7D3E0}">
      <dgm:prSet/>
      <dgm:spPr/>
      <dgm:t>
        <a:bodyPr/>
        <a:lstStyle/>
        <a:p>
          <a:endParaRPr lang="en-US"/>
        </a:p>
      </dgm:t>
    </dgm:pt>
    <dgm:pt modelId="{5B96D2C2-F9E7-460C-858C-42886BBB6357}" type="sibTrans" cxnId="{4F636EAD-AC07-4C8B-9EEF-2CC5AFB7D3E0}">
      <dgm:prSet/>
      <dgm:spPr/>
      <dgm:t>
        <a:bodyPr/>
        <a:lstStyle/>
        <a:p>
          <a:endParaRPr lang="en-US"/>
        </a:p>
      </dgm:t>
    </dgm:pt>
    <dgm:pt modelId="{4BC5180F-DAD3-4146-826C-27F06B293698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2010</a:t>
          </a:r>
          <a:endParaRPr lang="en-US" dirty="0">
            <a:solidFill>
              <a:schemeClr val="bg1"/>
            </a:solidFill>
          </a:endParaRPr>
        </a:p>
      </dgm:t>
    </dgm:pt>
    <dgm:pt modelId="{0CE3CDF0-74F3-468D-B991-AE35796A7B88}" type="parTrans" cxnId="{19343270-E281-4575-BB94-97AA2E501CD8}">
      <dgm:prSet/>
      <dgm:spPr/>
      <dgm:t>
        <a:bodyPr/>
        <a:lstStyle/>
        <a:p>
          <a:endParaRPr lang="en-US"/>
        </a:p>
      </dgm:t>
    </dgm:pt>
    <dgm:pt modelId="{925C5B55-C1BA-4FC1-BAF3-5A955C106095}" type="sibTrans" cxnId="{19343270-E281-4575-BB94-97AA2E501CD8}">
      <dgm:prSet/>
      <dgm:spPr/>
      <dgm:t>
        <a:bodyPr/>
        <a:lstStyle/>
        <a:p>
          <a:endParaRPr lang="en-US"/>
        </a:p>
      </dgm:t>
    </dgm:pt>
    <dgm:pt modelId="{9E02EE37-89D6-494E-A4C3-EF43CB03631F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Microservices utvecklades för skalbarhet och flexibilitet.</a:t>
          </a:r>
          <a:endParaRPr lang="en-US" dirty="0">
            <a:solidFill>
              <a:schemeClr val="bg1"/>
            </a:solidFill>
          </a:endParaRPr>
        </a:p>
      </dgm:t>
    </dgm:pt>
    <dgm:pt modelId="{BC6D9E74-805C-4EB7-AEE2-563E8FD738B5}" type="parTrans" cxnId="{956B0ADE-0595-4CB8-8E7F-442C2E0FBC24}">
      <dgm:prSet/>
      <dgm:spPr/>
      <dgm:t>
        <a:bodyPr/>
        <a:lstStyle/>
        <a:p>
          <a:endParaRPr lang="en-US"/>
        </a:p>
      </dgm:t>
    </dgm:pt>
    <dgm:pt modelId="{2B8CEBFD-FE2E-4F11-9667-6EA5BFC81405}" type="sibTrans" cxnId="{956B0ADE-0595-4CB8-8E7F-442C2E0FBC24}">
      <dgm:prSet/>
      <dgm:spPr/>
      <dgm:t>
        <a:bodyPr/>
        <a:lstStyle/>
        <a:p>
          <a:endParaRPr lang="en-US"/>
        </a:p>
      </dgm:t>
    </dgm:pt>
    <dgm:pt modelId="{7734F58D-5CE6-4B84-9778-A658265C7A90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Monolitisk arkitektur var standard.</a:t>
          </a:r>
          <a:endParaRPr lang="en-US" dirty="0">
            <a:solidFill>
              <a:schemeClr val="bg1"/>
            </a:solidFill>
          </a:endParaRPr>
        </a:p>
      </dgm:t>
    </dgm:pt>
    <dgm:pt modelId="{CE58796D-C4C7-4335-ACC9-0FE199CCAFD7}" type="sibTrans" cxnId="{902CD567-E122-407C-966E-03AD282B871A}">
      <dgm:prSet/>
      <dgm:spPr/>
      <dgm:t>
        <a:bodyPr/>
        <a:lstStyle/>
        <a:p>
          <a:endParaRPr lang="en-US"/>
        </a:p>
      </dgm:t>
    </dgm:pt>
    <dgm:pt modelId="{2676FAA2-D280-4469-8BAE-805BC1811B4D}" type="parTrans" cxnId="{902CD567-E122-407C-966E-03AD282B871A}">
      <dgm:prSet/>
      <dgm:spPr/>
      <dgm:t>
        <a:bodyPr/>
        <a:lstStyle/>
        <a:p>
          <a:endParaRPr lang="en-US"/>
        </a:p>
      </dgm:t>
    </dgm:pt>
    <dgm:pt modelId="{CDA9D519-22A8-4CDE-B41D-04535E053E3D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SOA (Service-Oriented Architecture) </a:t>
          </a:r>
          <a:r>
            <a:rPr lang="en-US" dirty="0" err="1">
              <a:solidFill>
                <a:schemeClr val="bg1"/>
              </a:solidFill>
            </a:rPr>
            <a:t>introducerades</a:t>
          </a:r>
          <a:r>
            <a:rPr lang="en-US" dirty="0">
              <a:solidFill>
                <a:schemeClr val="bg1"/>
              </a:solidFill>
            </a:rPr>
            <a:t> för </a:t>
          </a:r>
          <a:r>
            <a:rPr lang="en-US" dirty="0" err="1">
              <a:solidFill>
                <a:schemeClr val="bg1"/>
              </a:solidFill>
            </a:rPr>
            <a:t>att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hantera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komplexa</a:t>
          </a:r>
          <a:r>
            <a:rPr lang="en-US" dirty="0">
              <a:solidFill>
                <a:schemeClr val="bg1"/>
              </a:solidFill>
            </a:rPr>
            <a:t> system.</a:t>
          </a:r>
        </a:p>
      </dgm:t>
    </dgm:pt>
    <dgm:pt modelId="{D2F6DE59-EF6D-417C-9FC3-FAA192362D07}" type="sibTrans" cxnId="{828E252E-E79D-42D6-97D2-45EE234976C0}">
      <dgm:prSet/>
      <dgm:spPr/>
      <dgm:t>
        <a:bodyPr/>
        <a:lstStyle/>
        <a:p>
          <a:endParaRPr lang="en-US"/>
        </a:p>
      </dgm:t>
    </dgm:pt>
    <dgm:pt modelId="{3A3EA74E-CDE1-4721-82CC-DABEF06B8EC8}" type="parTrans" cxnId="{828E252E-E79D-42D6-97D2-45EE234976C0}">
      <dgm:prSet/>
      <dgm:spPr/>
      <dgm:t>
        <a:bodyPr/>
        <a:lstStyle/>
        <a:p>
          <a:endParaRPr lang="en-US"/>
        </a:p>
      </dgm:t>
    </dgm:pt>
    <dgm:pt modelId="{5C54FDB5-8BA6-4E4A-9B6B-D82CACD62A11}" type="pres">
      <dgm:prSet presAssocID="{9D2DD1FC-91E1-44BE-B68A-26AC51EA095F}" presName="Name0" presStyleCnt="0">
        <dgm:presLayoutVars>
          <dgm:dir/>
          <dgm:resizeHandles val="exact"/>
        </dgm:presLayoutVars>
      </dgm:prSet>
      <dgm:spPr/>
    </dgm:pt>
    <dgm:pt modelId="{A63C6608-1770-4DF0-8FCC-6FFAF585EFD4}" type="pres">
      <dgm:prSet presAssocID="{9D2DD1FC-91E1-44BE-B68A-26AC51EA095F}" presName="arrow" presStyleLbl="bgShp" presStyleIdx="0" presStyleCnt="1"/>
      <dgm:spPr/>
    </dgm:pt>
    <dgm:pt modelId="{9E4D7D8C-86AC-41E5-A9AB-4B9186084370}" type="pres">
      <dgm:prSet presAssocID="{9D2DD1FC-91E1-44BE-B68A-26AC51EA095F}" presName="points" presStyleCnt="0"/>
      <dgm:spPr/>
    </dgm:pt>
    <dgm:pt modelId="{A4907F32-488E-47B0-8610-18D8F12BD07D}" type="pres">
      <dgm:prSet presAssocID="{075EC4A8-C140-499A-934D-B00E56283A1A}" presName="compositeA" presStyleCnt="0"/>
      <dgm:spPr/>
    </dgm:pt>
    <dgm:pt modelId="{B8502A87-6249-4F1D-80C7-10FF2ECB9FE0}" type="pres">
      <dgm:prSet presAssocID="{075EC4A8-C140-499A-934D-B00E56283A1A}" presName="textA" presStyleLbl="revTx" presStyleIdx="0" presStyleCnt="3">
        <dgm:presLayoutVars>
          <dgm:bulletEnabled val="1"/>
        </dgm:presLayoutVars>
      </dgm:prSet>
      <dgm:spPr/>
    </dgm:pt>
    <dgm:pt modelId="{2B49A13B-F457-4D77-B92B-B55C7B191FD1}" type="pres">
      <dgm:prSet presAssocID="{075EC4A8-C140-499A-934D-B00E56283A1A}" presName="circleA" presStyleLbl="node1" presStyleIdx="0" presStyleCnt="3"/>
      <dgm:spPr/>
    </dgm:pt>
    <dgm:pt modelId="{3BF520B9-F337-4EC9-9269-A805AEA35B5D}" type="pres">
      <dgm:prSet presAssocID="{075EC4A8-C140-499A-934D-B00E56283A1A}" presName="spaceA" presStyleCnt="0"/>
      <dgm:spPr/>
    </dgm:pt>
    <dgm:pt modelId="{47AB903E-CBF9-4182-BA33-24C317953A23}" type="pres">
      <dgm:prSet presAssocID="{BA8816DB-EBDD-487B-9ED4-492E22E023D9}" presName="space" presStyleCnt="0"/>
      <dgm:spPr/>
    </dgm:pt>
    <dgm:pt modelId="{707713EF-0816-4740-8972-A2BE18E2C007}" type="pres">
      <dgm:prSet presAssocID="{9979C541-B56D-43F2-B26B-5E041831208C}" presName="compositeB" presStyleCnt="0"/>
      <dgm:spPr/>
    </dgm:pt>
    <dgm:pt modelId="{526ABB06-1492-419C-A4EC-0184D6CFADEA}" type="pres">
      <dgm:prSet presAssocID="{9979C541-B56D-43F2-B26B-5E041831208C}" presName="textB" presStyleLbl="revTx" presStyleIdx="1" presStyleCnt="3">
        <dgm:presLayoutVars>
          <dgm:bulletEnabled val="1"/>
        </dgm:presLayoutVars>
      </dgm:prSet>
      <dgm:spPr/>
    </dgm:pt>
    <dgm:pt modelId="{A31F4491-4807-41B8-BB2B-9AC2F842FAA8}" type="pres">
      <dgm:prSet presAssocID="{9979C541-B56D-43F2-B26B-5E041831208C}" presName="circleB" presStyleLbl="node1" presStyleIdx="1" presStyleCnt="3"/>
      <dgm:spPr/>
    </dgm:pt>
    <dgm:pt modelId="{2F33C246-B5B6-4033-8606-0F7977987898}" type="pres">
      <dgm:prSet presAssocID="{9979C541-B56D-43F2-B26B-5E041831208C}" presName="spaceB" presStyleCnt="0"/>
      <dgm:spPr/>
    </dgm:pt>
    <dgm:pt modelId="{913F8E37-2C0C-48BE-9E01-8ED33A972ECD}" type="pres">
      <dgm:prSet presAssocID="{5B96D2C2-F9E7-460C-858C-42886BBB6357}" presName="space" presStyleCnt="0"/>
      <dgm:spPr/>
    </dgm:pt>
    <dgm:pt modelId="{16517DAA-FF43-46B0-A377-B3795C2CD91B}" type="pres">
      <dgm:prSet presAssocID="{4BC5180F-DAD3-4146-826C-27F06B293698}" presName="compositeA" presStyleCnt="0"/>
      <dgm:spPr/>
    </dgm:pt>
    <dgm:pt modelId="{076863F9-832A-4C04-BEFB-47F78ED1D4D0}" type="pres">
      <dgm:prSet presAssocID="{4BC5180F-DAD3-4146-826C-27F06B293698}" presName="textA" presStyleLbl="revTx" presStyleIdx="2" presStyleCnt="3" custScaleX="95895" custLinFactNeighborX="-1586" custLinFactNeighborY="-3751">
        <dgm:presLayoutVars>
          <dgm:bulletEnabled val="1"/>
        </dgm:presLayoutVars>
      </dgm:prSet>
      <dgm:spPr/>
    </dgm:pt>
    <dgm:pt modelId="{8AE6543F-81EF-42CD-A20E-70BDE2B92231}" type="pres">
      <dgm:prSet presAssocID="{4BC5180F-DAD3-4146-826C-27F06B293698}" presName="circleA" presStyleLbl="node1" presStyleIdx="2" presStyleCnt="3"/>
      <dgm:spPr/>
    </dgm:pt>
    <dgm:pt modelId="{84ADA17E-08B4-4CA5-B560-868E79F673ED}" type="pres">
      <dgm:prSet presAssocID="{4BC5180F-DAD3-4146-826C-27F06B293698}" presName="spaceA" presStyleCnt="0"/>
      <dgm:spPr/>
    </dgm:pt>
  </dgm:ptLst>
  <dgm:cxnLst>
    <dgm:cxn modelId="{AB916400-F7B2-4288-90A6-EF4DCA68DA37}" type="presOf" srcId="{4BC5180F-DAD3-4146-826C-27F06B293698}" destId="{076863F9-832A-4C04-BEFB-47F78ED1D4D0}" srcOrd="0" destOrd="0" presId="urn:microsoft.com/office/officeart/2005/8/layout/hProcess11"/>
    <dgm:cxn modelId="{7F26940C-01A2-4DE0-8C40-890DC9B43485}" srcId="{9D2DD1FC-91E1-44BE-B68A-26AC51EA095F}" destId="{075EC4A8-C140-499A-934D-B00E56283A1A}" srcOrd="0" destOrd="0" parTransId="{31218D86-587A-4C46-9B11-CA0525E20814}" sibTransId="{BA8816DB-EBDD-487B-9ED4-492E22E023D9}"/>
    <dgm:cxn modelId="{828E252E-E79D-42D6-97D2-45EE234976C0}" srcId="{9979C541-B56D-43F2-B26B-5E041831208C}" destId="{CDA9D519-22A8-4CDE-B41D-04535E053E3D}" srcOrd="0" destOrd="0" parTransId="{3A3EA74E-CDE1-4721-82CC-DABEF06B8EC8}" sibTransId="{D2F6DE59-EF6D-417C-9FC3-FAA192362D07}"/>
    <dgm:cxn modelId="{FA013A36-EA95-4B70-8BE6-88CED4E4890F}" type="presOf" srcId="{9D2DD1FC-91E1-44BE-B68A-26AC51EA095F}" destId="{5C54FDB5-8BA6-4E4A-9B6B-D82CACD62A11}" srcOrd="0" destOrd="0" presId="urn:microsoft.com/office/officeart/2005/8/layout/hProcess11"/>
    <dgm:cxn modelId="{902CD567-E122-407C-966E-03AD282B871A}" srcId="{075EC4A8-C140-499A-934D-B00E56283A1A}" destId="{7734F58D-5CE6-4B84-9778-A658265C7A90}" srcOrd="0" destOrd="0" parTransId="{2676FAA2-D280-4469-8BAE-805BC1811B4D}" sibTransId="{CE58796D-C4C7-4335-ACC9-0FE199CCAFD7}"/>
    <dgm:cxn modelId="{19343270-E281-4575-BB94-97AA2E501CD8}" srcId="{9D2DD1FC-91E1-44BE-B68A-26AC51EA095F}" destId="{4BC5180F-DAD3-4146-826C-27F06B293698}" srcOrd="2" destOrd="0" parTransId="{0CE3CDF0-74F3-468D-B991-AE35796A7B88}" sibTransId="{925C5B55-C1BA-4FC1-BAF3-5A955C106095}"/>
    <dgm:cxn modelId="{8503FA73-A2D3-479A-A894-8C14FF535754}" type="presOf" srcId="{7734F58D-5CE6-4B84-9778-A658265C7A90}" destId="{B8502A87-6249-4F1D-80C7-10FF2ECB9FE0}" srcOrd="0" destOrd="1" presId="urn:microsoft.com/office/officeart/2005/8/layout/hProcess11"/>
    <dgm:cxn modelId="{F29ADB7F-6D65-4823-80CB-3E42247D5EF8}" type="presOf" srcId="{9979C541-B56D-43F2-B26B-5E041831208C}" destId="{526ABB06-1492-419C-A4EC-0184D6CFADEA}" srcOrd="0" destOrd="0" presId="urn:microsoft.com/office/officeart/2005/8/layout/hProcess11"/>
    <dgm:cxn modelId="{F6B2D1A4-C704-43F3-AE5C-CE2813C670E8}" type="presOf" srcId="{075EC4A8-C140-499A-934D-B00E56283A1A}" destId="{B8502A87-6249-4F1D-80C7-10FF2ECB9FE0}" srcOrd="0" destOrd="0" presId="urn:microsoft.com/office/officeart/2005/8/layout/hProcess11"/>
    <dgm:cxn modelId="{4F636EAD-AC07-4C8B-9EEF-2CC5AFB7D3E0}" srcId="{9D2DD1FC-91E1-44BE-B68A-26AC51EA095F}" destId="{9979C541-B56D-43F2-B26B-5E041831208C}" srcOrd="1" destOrd="0" parTransId="{06F0F138-01FB-4DCD-8A72-931F609ADDA6}" sibTransId="{5B96D2C2-F9E7-460C-858C-42886BBB6357}"/>
    <dgm:cxn modelId="{956B0ADE-0595-4CB8-8E7F-442C2E0FBC24}" srcId="{4BC5180F-DAD3-4146-826C-27F06B293698}" destId="{9E02EE37-89D6-494E-A4C3-EF43CB03631F}" srcOrd="0" destOrd="0" parTransId="{BC6D9E74-805C-4EB7-AEE2-563E8FD738B5}" sibTransId="{2B8CEBFD-FE2E-4F11-9667-6EA5BFC81405}"/>
    <dgm:cxn modelId="{D26827E1-AA10-4860-A363-B1DA7B6FAE99}" type="presOf" srcId="{CDA9D519-22A8-4CDE-B41D-04535E053E3D}" destId="{526ABB06-1492-419C-A4EC-0184D6CFADEA}" srcOrd="0" destOrd="1" presId="urn:microsoft.com/office/officeart/2005/8/layout/hProcess11"/>
    <dgm:cxn modelId="{58D6C9FF-99F2-469F-8E15-CF4363DEF21E}" type="presOf" srcId="{9E02EE37-89D6-494E-A4C3-EF43CB03631F}" destId="{076863F9-832A-4C04-BEFB-47F78ED1D4D0}" srcOrd="0" destOrd="1" presId="urn:microsoft.com/office/officeart/2005/8/layout/hProcess11"/>
    <dgm:cxn modelId="{B6B891E0-3993-44A5-B388-F34560E86C77}" type="presParOf" srcId="{5C54FDB5-8BA6-4E4A-9B6B-D82CACD62A11}" destId="{A63C6608-1770-4DF0-8FCC-6FFAF585EFD4}" srcOrd="0" destOrd="0" presId="urn:microsoft.com/office/officeart/2005/8/layout/hProcess11"/>
    <dgm:cxn modelId="{C6CE9DBB-E751-49FA-8F3F-5D6EE18302B1}" type="presParOf" srcId="{5C54FDB5-8BA6-4E4A-9B6B-D82CACD62A11}" destId="{9E4D7D8C-86AC-41E5-A9AB-4B9186084370}" srcOrd="1" destOrd="0" presId="urn:microsoft.com/office/officeart/2005/8/layout/hProcess11"/>
    <dgm:cxn modelId="{78622C8C-0B5D-49E9-94FE-697A31470ACC}" type="presParOf" srcId="{9E4D7D8C-86AC-41E5-A9AB-4B9186084370}" destId="{A4907F32-488E-47B0-8610-18D8F12BD07D}" srcOrd="0" destOrd="0" presId="urn:microsoft.com/office/officeart/2005/8/layout/hProcess11"/>
    <dgm:cxn modelId="{8435FC0E-8689-4F7F-A362-0E0965453A16}" type="presParOf" srcId="{A4907F32-488E-47B0-8610-18D8F12BD07D}" destId="{B8502A87-6249-4F1D-80C7-10FF2ECB9FE0}" srcOrd="0" destOrd="0" presId="urn:microsoft.com/office/officeart/2005/8/layout/hProcess11"/>
    <dgm:cxn modelId="{B17CD7A5-4597-449C-8F07-F6F6F967CDE2}" type="presParOf" srcId="{A4907F32-488E-47B0-8610-18D8F12BD07D}" destId="{2B49A13B-F457-4D77-B92B-B55C7B191FD1}" srcOrd="1" destOrd="0" presId="urn:microsoft.com/office/officeart/2005/8/layout/hProcess11"/>
    <dgm:cxn modelId="{3F4EAC8C-9F19-4C28-9E8C-1C64FD7AAC8A}" type="presParOf" srcId="{A4907F32-488E-47B0-8610-18D8F12BD07D}" destId="{3BF520B9-F337-4EC9-9269-A805AEA35B5D}" srcOrd="2" destOrd="0" presId="urn:microsoft.com/office/officeart/2005/8/layout/hProcess11"/>
    <dgm:cxn modelId="{DAEE68D4-BFA8-4686-B8E0-3D1D144700D0}" type="presParOf" srcId="{9E4D7D8C-86AC-41E5-A9AB-4B9186084370}" destId="{47AB903E-CBF9-4182-BA33-24C317953A23}" srcOrd="1" destOrd="0" presId="urn:microsoft.com/office/officeart/2005/8/layout/hProcess11"/>
    <dgm:cxn modelId="{E2DFD855-B9D2-47E6-92C5-37DE8F9FA24D}" type="presParOf" srcId="{9E4D7D8C-86AC-41E5-A9AB-4B9186084370}" destId="{707713EF-0816-4740-8972-A2BE18E2C007}" srcOrd="2" destOrd="0" presId="urn:microsoft.com/office/officeart/2005/8/layout/hProcess11"/>
    <dgm:cxn modelId="{E0B578F1-F0F4-4F31-85EA-0BD81A486DB4}" type="presParOf" srcId="{707713EF-0816-4740-8972-A2BE18E2C007}" destId="{526ABB06-1492-419C-A4EC-0184D6CFADEA}" srcOrd="0" destOrd="0" presId="urn:microsoft.com/office/officeart/2005/8/layout/hProcess11"/>
    <dgm:cxn modelId="{A0C89A4F-441B-4574-B35E-0A99A74FD6A3}" type="presParOf" srcId="{707713EF-0816-4740-8972-A2BE18E2C007}" destId="{A31F4491-4807-41B8-BB2B-9AC2F842FAA8}" srcOrd="1" destOrd="0" presId="urn:microsoft.com/office/officeart/2005/8/layout/hProcess11"/>
    <dgm:cxn modelId="{C951F686-9566-45C0-A526-49D2469D343E}" type="presParOf" srcId="{707713EF-0816-4740-8972-A2BE18E2C007}" destId="{2F33C246-B5B6-4033-8606-0F7977987898}" srcOrd="2" destOrd="0" presId="urn:microsoft.com/office/officeart/2005/8/layout/hProcess11"/>
    <dgm:cxn modelId="{F7858864-8A87-4C7C-A607-DD4368ABDDD6}" type="presParOf" srcId="{9E4D7D8C-86AC-41E5-A9AB-4B9186084370}" destId="{913F8E37-2C0C-48BE-9E01-8ED33A972ECD}" srcOrd="3" destOrd="0" presId="urn:microsoft.com/office/officeart/2005/8/layout/hProcess11"/>
    <dgm:cxn modelId="{1575564E-F235-4E00-93D9-6EA5A005BE93}" type="presParOf" srcId="{9E4D7D8C-86AC-41E5-A9AB-4B9186084370}" destId="{16517DAA-FF43-46B0-A377-B3795C2CD91B}" srcOrd="4" destOrd="0" presId="urn:microsoft.com/office/officeart/2005/8/layout/hProcess11"/>
    <dgm:cxn modelId="{53D0E82E-B263-42C6-9E54-4BDCD2B16A86}" type="presParOf" srcId="{16517DAA-FF43-46B0-A377-B3795C2CD91B}" destId="{076863F9-832A-4C04-BEFB-47F78ED1D4D0}" srcOrd="0" destOrd="0" presId="urn:microsoft.com/office/officeart/2005/8/layout/hProcess11"/>
    <dgm:cxn modelId="{B1BA0B40-EC7E-4F5C-B72C-31A85FCCEB55}" type="presParOf" srcId="{16517DAA-FF43-46B0-A377-B3795C2CD91B}" destId="{8AE6543F-81EF-42CD-A20E-70BDE2B92231}" srcOrd="1" destOrd="0" presId="urn:microsoft.com/office/officeart/2005/8/layout/hProcess11"/>
    <dgm:cxn modelId="{F3BBFF7C-ABBA-49B5-B196-F7290271E135}" type="presParOf" srcId="{16517DAA-FF43-46B0-A377-B3795C2CD91B}" destId="{84ADA17E-08B4-4CA5-B560-868E79F673ED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3C6608-1770-4DF0-8FCC-6FFAF585EFD4}">
      <dsp:nvSpPr>
        <dsp:cNvPr id="0" name=""/>
        <dsp:cNvSpPr/>
      </dsp:nvSpPr>
      <dsp:spPr>
        <a:xfrm>
          <a:off x="0" y="1305763"/>
          <a:ext cx="7886700" cy="1741017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502A87-6249-4F1D-80C7-10FF2ECB9FE0}">
      <dsp:nvSpPr>
        <dsp:cNvPr id="0" name=""/>
        <dsp:cNvSpPr/>
      </dsp:nvSpPr>
      <dsp:spPr>
        <a:xfrm>
          <a:off x="3465" y="0"/>
          <a:ext cx="2287451" cy="1741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1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2000</a:t>
          </a:r>
          <a:endParaRPr lang="en-US" sz="1900" kern="1200" dirty="0">
            <a:solidFill>
              <a:schemeClr val="bg1"/>
            </a:solidFill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solidFill>
                <a:schemeClr val="bg1"/>
              </a:solidFill>
            </a:rPr>
            <a:t>Monolitisk arkitektur var standard.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465" y="0"/>
        <a:ext cx="2287451" cy="1741017"/>
      </dsp:txXfrm>
    </dsp:sp>
    <dsp:sp modelId="{2B49A13B-F457-4D77-B92B-B55C7B191FD1}">
      <dsp:nvSpPr>
        <dsp:cNvPr id="0" name=""/>
        <dsp:cNvSpPr/>
      </dsp:nvSpPr>
      <dsp:spPr>
        <a:xfrm>
          <a:off x="929564" y="1958644"/>
          <a:ext cx="435254" cy="43525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6ABB06-1492-419C-A4EC-0184D6CFADEA}">
      <dsp:nvSpPr>
        <dsp:cNvPr id="0" name=""/>
        <dsp:cNvSpPr/>
      </dsp:nvSpPr>
      <dsp:spPr>
        <a:xfrm>
          <a:off x="2405289" y="2611526"/>
          <a:ext cx="2287451" cy="1741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1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2000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SOA (Service-Oriented Architecture) </a:t>
          </a:r>
          <a:r>
            <a:rPr lang="en-US" sz="1500" kern="1200" dirty="0" err="1">
              <a:solidFill>
                <a:schemeClr val="bg1"/>
              </a:solidFill>
            </a:rPr>
            <a:t>introducerades</a:t>
          </a:r>
          <a:r>
            <a:rPr lang="en-US" sz="1500" kern="1200" dirty="0">
              <a:solidFill>
                <a:schemeClr val="bg1"/>
              </a:solidFill>
            </a:rPr>
            <a:t> för </a:t>
          </a:r>
          <a:r>
            <a:rPr lang="en-US" sz="1500" kern="1200" dirty="0" err="1">
              <a:solidFill>
                <a:schemeClr val="bg1"/>
              </a:solidFill>
            </a:rPr>
            <a:t>att</a:t>
          </a:r>
          <a:r>
            <a:rPr lang="en-US" sz="1500" kern="1200" dirty="0">
              <a:solidFill>
                <a:schemeClr val="bg1"/>
              </a:solidFill>
            </a:rPr>
            <a:t> </a:t>
          </a:r>
          <a:r>
            <a:rPr lang="en-US" sz="1500" kern="1200" dirty="0" err="1">
              <a:solidFill>
                <a:schemeClr val="bg1"/>
              </a:solidFill>
            </a:rPr>
            <a:t>hantera</a:t>
          </a:r>
          <a:r>
            <a:rPr lang="en-US" sz="1500" kern="1200" dirty="0">
              <a:solidFill>
                <a:schemeClr val="bg1"/>
              </a:solidFill>
            </a:rPr>
            <a:t> </a:t>
          </a:r>
          <a:r>
            <a:rPr lang="en-US" sz="1500" kern="1200" dirty="0" err="1">
              <a:solidFill>
                <a:schemeClr val="bg1"/>
              </a:solidFill>
            </a:rPr>
            <a:t>komplexa</a:t>
          </a:r>
          <a:r>
            <a:rPr lang="en-US" sz="1500" kern="1200" dirty="0">
              <a:solidFill>
                <a:schemeClr val="bg1"/>
              </a:solidFill>
            </a:rPr>
            <a:t> system.</a:t>
          </a:r>
        </a:p>
      </dsp:txBody>
      <dsp:txXfrm>
        <a:off x="2405289" y="2611526"/>
        <a:ext cx="2287451" cy="1741017"/>
      </dsp:txXfrm>
    </dsp:sp>
    <dsp:sp modelId="{A31F4491-4807-41B8-BB2B-9AC2F842FAA8}">
      <dsp:nvSpPr>
        <dsp:cNvPr id="0" name=""/>
        <dsp:cNvSpPr/>
      </dsp:nvSpPr>
      <dsp:spPr>
        <a:xfrm>
          <a:off x="3331387" y="1958644"/>
          <a:ext cx="435254" cy="43525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6863F9-832A-4C04-BEFB-47F78ED1D4D0}">
      <dsp:nvSpPr>
        <dsp:cNvPr id="0" name=""/>
        <dsp:cNvSpPr/>
      </dsp:nvSpPr>
      <dsp:spPr>
        <a:xfrm>
          <a:off x="4817784" y="0"/>
          <a:ext cx="2193551" cy="1741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1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bg1"/>
              </a:solidFill>
            </a:rPr>
            <a:t>2010</a:t>
          </a:r>
          <a:endParaRPr lang="en-US" sz="1900" kern="1200" dirty="0">
            <a:solidFill>
              <a:schemeClr val="bg1"/>
            </a:solidFill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solidFill>
                <a:schemeClr val="bg1"/>
              </a:solidFill>
            </a:rPr>
            <a:t>Microservices utvecklades för skalbarhet och flexibilitet.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4817784" y="0"/>
        <a:ext cx="2193551" cy="1741017"/>
      </dsp:txXfrm>
    </dsp:sp>
    <dsp:sp modelId="{8AE6543F-81EF-42CD-A20E-70BDE2B92231}">
      <dsp:nvSpPr>
        <dsp:cNvPr id="0" name=""/>
        <dsp:cNvSpPr/>
      </dsp:nvSpPr>
      <dsp:spPr>
        <a:xfrm>
          <a:off x="5733211" y="1958644"/>
          <a:ext cx="435254" cy="43525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D4760-6CAE-4505-82E4-0BC96FC46F53}" type="datetimeFigureOut">
              <a:rPr lang="sv-SE" smtClean="0"/>
              <a:t>2024-12-01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80A791-9761-42B2-9DD5-BF5AE89EEC1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251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80A791-9761-42B2-9DD5-BF5AE89EEC18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5647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B24C51-42F1-1F36-32F2-E8758FDB9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3D455E1D-3E54-1CC3-09B0-9D11334D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799845-09FF-32BC-0761-AE861B692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Förståelse för Monolitisk arkitektur, SOA och Microservices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D15837-F0CC-A943-3BA1-5EB5ABF81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2801257"/>
            <a:ext cx="2658301" cy="3214914"/>
          </a:xfrm>
        </p:spPr>
        <p:txBody>
          <a:bodyPr>
            <a:normAutofit/>
          </a:bodyPr>
          <a:lstStyle/>
          <a:p>
            <a:pPr algn="l"/>
            <a:r>
              <a:rPr lang="sv-SE" sz="1700" dirty="0">
                <a:solidFill>
                  <a:schemeClr val="bg1"/>
                </a:solidFill>
              </a:rPr>
              <a:t>En genomgång av olika arkitekturmodeller inom systemutveckling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126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9F22FD-05BF-C588-45CC-9B832338A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334CB-829C-E4DA-FB57-D53C606080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07BB2A8B-5A45-22F7-005D-18B0FCF083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6B0D391-09E2-F56B-CAEF-3B52DEBE0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763455-6EAB-3370-E72C-65F1DCAD9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Jämförelse mellan arkitekturer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78BC9C-23D5-9B87-7343-D18DEF0E7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8" y="1918033"/>
            <a:ext cx="7992299" cy="4098138"/>
          </a:xfrm>
        </p:spPr>
        <p:txBody>
          <a:bodyPr>
            <a:normAutofit/>
          </a:bodyPr>
          <a:lstStyle/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Egenskap</a:t>
            </a:r>
            <a:r>
              <a:rPr lang="sv-SE" sz="1800" dirty="0">
                <a:solidFill>
                  <a:schemeClr val="bg1"/>
                </a:solidFill>
              </a:rPr>
              <a:t>      | </a:t>
            </a:r>
            <a:r>
              <a:rPr lang="sv-SE" sz="1800" b="1" dirty="0">
                <a:solidFill>
                  <a:schemeClr val="bg1"/>
                </a:solidFill>
              </a:rPr>
              <a:t>Monolith</a:t>
            </a:r>
            <a:r>
              <a:rPr lang="sv-SE" sz="1800" dirty="0">
                <a:solidFill>
                  <a:schemeClr val="bg1"/>
                </a:solidFill>
              </a:rPr>
              <a:t>        | </a:t>
            </a:r>
            <a:r>
              <a:rPr lang="sv-SE" sz="1800" b="1" dirty="0">
                <a:solidFill>
                  <a:schemeClr val="bg1"/>
                </a:solidFill>
              </a:rPr>
              <a:t>SOA</a:t>
            </a:r>
            <a:r>
              <a:rPr lang="sv-SE" sz="1800" dirty="0">
                <a:solidFill>
                  <a:schemeClr val="bg1"/>
                </a:solidFill>
              </a:rPr>
              <a:t>           	  | </a:t>
            </a:r>
            <a:r>
              <a:rPr lang="sv-SE" sz="1800" b="1" dirty="0">
                <a:solidFill>
                  <a:schemeClr val="bg1"/>
                </a:solidFill>
              </a:rPr>
              <a:t>Microservices</a:t>
            </a:r>
            <a:r>
              <a:rPr lang="sv-SE" sz="1800" dirty="0">
                <a:solidFill>
                  <a:schemeClr val="bg1"/>
                </a:solidFill>
              </a:rPr>
              <a:t>  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|------------------|-------------------|-------------------|--------------------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Skalbarhet</a:t>
            </a:r>
            <a:r>
              <a:rPr lang="sv-SE" sz="1800" dirty="0">
                <a:solidFill>
                  <a:schemeClr val="bg1"/>
                </a:solidFill>
              </a:rPr>
              <a:t>    | Begränsad	 | Medel             | Hög                   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Flexibilitet</a:t>
            </a:r>
            <a:r>
              <a:rPr lang="sv-SE" sz="1800" dirty="0">
                <a:solidFill>
                  <a:schemeClr val="bg1"/>
                </a:solidFill>
              </a:rPr>
              <a:t>    	| Låg               	 | Medel             | Hög                   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Prestanda</a:t>
            </a:r>
            <a:r>
              <a:rPr lang="sv-SE" sz="1800" dirty="0">
                <a:solidFill>
                  <a:schemeClr val="bg1"/>
                </a:solidFill>
              </a:rPr>
              <a:t>     	| Hög                 | Beror på ESB  | Kan påverkas av nätverk 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Komplexitet</a:t>
            </a:r>
            <a:r>
              <a:rPr lang="sv-SE" sz="1800" dirty="0">
                <a:solidFill>
                  <a:schemeClr val="bg1"/>
                </a:solidFill>
              </a:rPr>
              <a:t> 	| Låg               	 | Medel		  | Hög                 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| </a:t>
            </a:r>
            <a:r>
              <a:rPr lang="sv-SE" sz="1800" b="1" dirty="0">
                <a:solidFill>
                  <a:schemeClr val="bg1"/>
                </a:solidFill>
              </a:rPr>
              <a:t>Kostnad</a:t>
            </a:r>
            <a:r>
              <a:rPr lang="sv-SE" sz="1800" dirty="0">
                <a:solidFill>
                  <a:schemeClr val="bg1"/>
                </a:solidFill>
              </a:rPr>
              <a:t>        	| Låg till med	 | Hög (initialt)	  | Hög                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0B0540-E276-8A11-F210-310343C8D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950D1F4-79BE-ACBC-6579-8803107F4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798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377151-127E-E49F-3251-A3548C0FA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A90404E-D838-6C1B-642E-FE84DDD2E2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33FF76F7-FCC7-CE52-0E19-97E4795669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E3DBC6E-6760-72C1-3FB5-F33B46DF4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8F001-1280-B360-FB21-868EE9E35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Strategier för transformation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1A030-B216-1AE3-9112-5A3E31740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Identifiera funktionalitet med svag koppling och bryt ut som mikrotjänster.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Använd inkrementella och iterativa metoder för transformation.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Designa API-kontrakt för kommunikation mellan tjänster.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Använd klisterkod ”glue code” för att integrera gamla och nya system.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8B2D40-DA23-7069-E6F3-27D39DF4C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FB4EBB-A09C-997C-02F1-061A67222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Scrum Events: A Practical Guide">
            <a:extLst>
              <a:ext uri="{FF2B5EF4-FFF2-40B4-BE49-F238E27FC236}">
                <a16:creationId xmlns:a16="http://schemas.microsoft.com/office/drawing/2014/main" id="{E14431A6-2E14-842E-8F29-2277ED3D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189" y="3910465"/>
            <a:ext cx="5791722" cy="253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114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59F9EE-5841-560A-5D18-F79B69CD1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80BABA8-B29F-43C0-809D-E9FCA7E4D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530E05BF-55E6-D39B-CC6B-35B0416AF4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C53D8AA-AF90-B086-C3A6-96BF19BF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F9966-5146-3BC9-FBB9-BB11703C4B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Skalbarhet | Konsekvenser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1094AA-0812-4BC4-68F3-0093940A8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sv-SE" sz="1800" b="1" dirty="0">
                <a:solidFill>
                  <a:schemeClr val="bg1"/>
                </a:solidFill>
              </a:rPr>
              <a:t>Monolitisk arkitektur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Virtuell skalning begränsad till hela applikationen &gt; Kräver kraftfullare servrar.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Begränsad horisontell skalning (hela applikationen måste skalas).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Hög prestanda för mindre applikationer.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Svår att förändra eller underhålla vid växande system.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Uppdateringar innebär att hela systemet påverkas.</a:t>
            </a:r>
          </a:p>
          <a:p>
            <a:pPr marL="342900" indent="-342900" algn="l">
              <a:buFont typeface="+mj-lt"/>
              <a:buAutoNum type="arabicPeriod"/>
            </a:pPr>
            <a:endParaRPr lang="sv-SE" sz="1800" dirty="0">
              <a:solidFill>
                <a:schemeClr val="bg1"/>
              </a:solidFill>
            </a:endParaRPr>
          </a:p>
          <a:p>
            <a:pPr algn="l"/>
            <a:r>
              <a:rPr lang="sv-SE" sz="1800" b="1" dirty="0">
                <a:solidFill>
                  <a:schemeClr val="bg1"/>
                </a:solidFill>
              </a:rPr>
              <a:t>Mikrotjänstarkitektur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Horisontell skalning möjlig med Docker och lastbalansering.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Lätt att skala specifika tjänster horisontellt.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Möjlighet att använda olika teknologier för olika tjänster.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Bättre anpassning för stora och komplexa system.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Hög flexibilitet och möjlighet till oberoende uppdateringar.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Kräver mer resurser för hantering av kommunikation, övervakning och felhantering.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algn="l"/>
            <a:endParaRPr lang="sv-SE" sz="18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9BC675-B864-1559-D4A2-D509A0338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5BE452F-39A3-7115-701F-961CC1814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80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4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5CCBAF-23E9-BBCA-AE32-77D9295F6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A0E5C2C-851C-7A77-6E22-F3A69FDFB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DC55AB59-B4A8-3893-D0C8-49A55E3000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1DC183A-A820-A1D3-DC94-CD75D6F7C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7B29-4840-5CB7-2A3E-358A0C1E6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Hur väljer man rätt arkitektur?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5972CD-FFDB-2173-F349-E4D03392C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 fontScale="92500"/>
          </a:bodyPr>
          <a:lstStyle/>
          <a:p>
            <a:pPr algn="l"/>
            <a:r>
              <a:rPr lang="sv-SE" sz="1800" b="1" dirty="0">
                <a:solidFill>
                  <a:schemeClr val="bg1"/>
                </a:solidFill>
              </a:rPr>
              <a:t>Monolith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Passar för mindre och enklare projekt med låg förändringsfrekvens.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Snabb MVP (Minimum Viable Product).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Lägre budget för drift och utveckling.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algn="l"/>
            <a:r>
              <a:rPr lang="sv-SE" sz="1800" b="1" dirty="0">
                <a:solidFill>
                  <a:schemeClr val="bg1"/>
                </a:solidFill>
              </a:rPr>
              <a:t>SOA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Stora organisationer med flera system.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Integration över flera plattformar.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algn="l"/>
            <a:r>
              <a:rPr lang="sv-SE" sz="1800" b="1" dirty="0">
                <a:solidFill>
                  <a:schemeClr val="bg1"/>
                </a:solidFill>
              </a:rPr>
              <a:t>Microservices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Höga krav på skalbarhet och flexibilitet.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Perfekt för stora, komplexa och dynamiska system.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Möjlighet att använda olika teknologier.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DA92DD-4D97-0FCB-55C2-E68E49F44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B07D2D8-86AC-5019-A9B0-011DE3B42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767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4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4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8A828C-A7DF-78DE-9D10-7548B8A96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686B3D7-5D3E-831E-FD83-F9A5A5562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72DE618C-6B2F-875B-1B51-AED53E3102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DD7EBBE-E1D4-807C-2D73-908219164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CF40F-1E48-C868-DFE1-D24B27356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Sammanfattning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17356-78DE-748B-5421-AC903C2CD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/>
          </a:bodyPr>
          <a:lstStyle/>
          <a:p>
            <a:pPr algn="l"/>
            <a:r>
              <a:rPr lang="sv-SE" sz="1800" dirty="0">
                <a:solidFill>
                  <a:schemeClr val="bg1"/>
                </a:solidFill>
              </a:rPr>
              <a:t>Arkitekturer utvecklas för att möta förändrade behov: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Monolith: Enkelhet och stabilitet.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SOA: Integration och återanvändbarhet.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Microservices: Skalbarhet och flexibilitet.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800" dirty="0">
                <a:solidFill>
                  <a:schemeClr val="bg1"/>
                </a:solidFill>
              </a:rPr>
              <a:t>Framåt &gt; Serverless och event-driven arkitekturer blir alltmer vanliga och enklare att använda.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82634C-1E36-AA48-AE06-E1D363BDA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D0D5C6-8799-20FB-2D44-380F268A9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809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2D8841-326E-6320-BCEC-68B776EA4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4C2F888-0F84-2E5D-2140-AA31C1933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9CAC608B-5178-E77F-6B89-ABABB7DFBB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C841B28-0061-A613-F585-9158C3113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ACDA9-7F58-13D9-557C-4D23FDFEC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Introduktion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13F79-A848-5554-4D15-E683B27888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v-SE" sz="1700" dirty="0">
                <a:solidFill>
                  <a:schemeClr val="bg1"/>
                </a:solidFill>
              </a:rPr>
              <a:t>Bakgrund om arkitekturer och deras användningsområden.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7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v-SE" sz="1700" dirty="0">
                <a:solidFill>
                  <a:schemeClr val="bg1"/>
                </a:solidFill>
              </a:rPr>
              <a:t>Syftet med att välja rätt arkitektur baserat på skalbarhet och affärsbehov.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7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v-SE" sz="1700" dirty="0">
                <a:solidFill>
                  <a:schemeClr val="bg1"/>
                </a:solidFill>
              </a:rPr>
              <a:t>Fokus på skalbarhet, modularitet och autonomi.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7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9673A99-7A0B-8682-42AD-D55103782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BA0DAA-200A-D6F3-C1F2-00FBF9B7B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974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231914-730B-28F6-95F2-4DE495AA9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CC64B3B-DEF5-0C79-23E8-D4C2AB5C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FCBC7FCB-45C9-5887-F760-704DF302C5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55CB451-5BE3-BC64-91A1-3691260C2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E15D3-0A0C-FD27-E958-4E640EA6D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Gloslista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44864-2CCE-CB8A-2B85-86430ADF0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138" y="1782277"/>
            <a:ext cx="6840601" cy="4098138"/>
          </a:xfrm>
        </p:spPr>
        <p:txBody>
          <a:bodyPr>
            <a:normAutofit fontScale="47500" lnSpcReduction="20000"/>
          </a:bodyPr>
          <a:lstStyle/>
          <a:p>
            <a:pPr algn="l"/>
            <a:r>
              <a:rPr lang="sv-SE" sz="1300" b="1" dirty="0">
                <a:solidFill>
                  <a:schemeClr val="bg1"/>
                </a:solidFill>
              </a:rPr>
              <a:t>Virtuell skalning: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Processen att tilldela mer resurser (CPU, RAM) till en applikation på en enda maskin för att hantera ökad arbetsbelastning.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Horisontell skalning:</a:t>
            </a:r>
            <a:r>
              <a:rPr lang="sv-SE" sz="13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Att lägga till fler maskiner eller noder till ett system för att sprida arbetsbelastningen och förbättra prestanda.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Message Queue:</a:t>
            </a:r>
            <a:r>
              <a:rPr lang="sv-SE" sz="13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En infrastruktur för att hantera och lagra meddelanden som skickas mellan olika komponenter i ett system för att möjliggöra asynkron kommunikation. Exempel: RabbitMQ, Kafka.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RPC (Remote Procedure Call):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teknik för att möjliggöra kommunikation mellan olika system eller processer, vanligtvis på olika datorer i ett nätverk.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gRPC:</a:t>
            </a:r>
            <a:r>
              <a:rPr lang="sv-SE" sz="13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Ett modernt RPC-ramverk utvecklat av Google, baserat på HTTP/2 och Protobuf för hög prestanda.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XML-RPC: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Ett äldre protokoll som använder XML för att serialisera förfrågningar och svar.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JSON-RPC: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Ett lättviktigt protokoll som använder JSON för att serialisera förfrågningar och svar.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SOAP (Simple Object Access Protocol):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äldre protokollbaserad RPC-variant som används i företagsapplikationer för strukturerad dataöverföring.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Distribuerade system: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System där olika komponenter körs på separata maskiner men samverkar för att uppnå ett gemensamt mål.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Synkron kommunikation: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Kommunikationen sker i realtid, där klienten väntar på ett svar från servern innan den fortsätter.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Enterprise Service Bus (ESB):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integrationsplattform som används för att möjliggöra kommunikation mellan olika tjänster och komponenter i ett distribuerat system, ofta inom SOA.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Glue Code: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Kod som fungerar som en brygga för att integrera olika system eller komponenter som annars inte skulle kunna kommunicera.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Event Streaming: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teknik för att kontinuerligt fånga och bearbeta händelser i realtid, till exempel med Apache Kafka.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Asynkron kommunikation</a:t>
            </a:r>
            <a:r>
              <a:rPr lang="sv-SE" sz="1300" dirty="0">
                <a:solidFill>
                  <a:schemeClr val="bg1"/>
                </a:solidFill>
              </a:rPr>
              <a:t>: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Kommunikation där klienten inte behöver vänta på ett svar från servern, utan kan fortsätta med andra uppgifter.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Load Balancer: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komponent som fördelar inkommande trafik mellan flera servrar för att optimera resursanvändning och förbättra prestanda.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API Gateway: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ingångspunkt för att hantera API-anrop, autentisering, routing och loggning i mikrotjänstarkitekturer.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Circuit Breaker: </a:t>
            </a:r>
          </a:p>
          <a:p>
            <a:pPr algn="l"/>
            <a:r>
              <a:rPr lang="sv-SE" sz="1300" dirty="0">
                <a:solidFill>
                  <a:schemeClr val="bg1"/>
                </a:solidFill>
              </a:rPr>
              <a:t>	Ett mönster som används för att förhindra överbelastning i distribuerade system genom att avbryta anrop till tjänster som inte fungerar.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Service Registry: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En katalog där tjänster i en mikrotjänstarkitektur registreras och upptäcks av andra tjänster.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Orkestrering: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Samordning och hantering av arbetsflöden mellan olika tjänster eller system.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Containerization: </a:t>
            </a:r>
          </a:p>
          <a:p>
            <a:pPr algn="l"/>
            <a:r>
              <a:rPr lang="sv-SE" sz="1300" b="1" dirty="0">
                <a:solidFill>
                  <a:schemeClr val="bg1"/>
                </a:solidFill>
              </a:rPr>
              <a:t>	</a:t>
            </a:r>
            <a:r>
              <a:rPr lang="sv-SE" sz="1300" dirty="0">
                <a:solidFill>
                  <a:schemeClr val="bg1"/>
                </a:solidFill>
              </a:rPr>
              <a:t>Tekniken att paketera en applikation och dess beroenden i en isolerad behållare. Exempel: Docker.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F7F6BE-B7EC-6284-7C81-BCB8C24A6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3AB23C-AB0F-B51A-3880-7A96EC944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411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4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4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4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4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4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400"/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400"/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400"/>
                                        <p:tgtEl>
                                          <p:spTgt spid="3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/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400"/>
                                        <p:tgtEl>
                                          <p:spTgt spid="3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400"/>
                                        <p:tgtEl>
                                          <p:spTgt spid="3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400"/>
                                        <p:tgtEl>
                                          <p:spTgt spid="3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3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400"/>
                                        <p:tgtEl>
                                          <p:spTgt spid="3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7" end="3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400"/>
                                        <p:tgtEl>
                                          <p:spTgt spid="3">
                                            <p:txEl>
                                              <p:pRg st="37" end="3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400"/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400"/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3367AC-066D-76A9-6000-B0A43E7DA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DBD3F69-65D7-7874-5E60-1940F647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12CA1F07-36AD-3305-A92B-0EECB21BEC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1941B03-AB01-6E71-5C75-F46B0FA0F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223B0-4711-E014-513D-112B0F8A6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80562"/>
            <a:ext cx="6840601" cy="583066"/>
          </a:xfrm>
        </p:spPr>
        <p:txBody>
          <a:bodyPr anchor="b">
            <a:normAutofit fontScale="90000"/>
          </a:bodyPr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Historisk Kontext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40F18D-EA31-3C40-F087-A69185363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F64B669-F07C-FE25-8F66-2361F0C95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BA8D19-3801-2954-718F-A886BD2EB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5096201"/>
              </p:ext>
            </p:extLst>
          </p:nvPr>
        </p:nvGraphicFramePr>
        <p:xfrm>
          <a:off x="628650" y="2084542"/>
          <a:ext cx="78867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671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196982-2ADD-E6A3-F0ED-12AD8460E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7ACC3A8-7EBA-8E8A-B8FE-ED80752D9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918BDCDB-6F36-238D-7335-1B8B321439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202F6D4-D677-CF44-A081-826A23D53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CCEE0-07C6-AE5B-B85F-C354B2561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Monolitisk Arkitektur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D8FE1A-2F49-BB49-28A4-3BC9B9625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446" y="1815407"/>
            <a:ext cx="6840601" cy="4098138"/>
          </a:xfrm>
        </p:spPr>
        <p:txBody>
          <a:bodyPr>
            <a:noAutofit/>
          </a:bodyPr>
          <a:lstStyle/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Definition</a:t>
            </a:r>
          </a:p>
          <a:p>
            <a:pPr lvl="0" algn="l"/>
            <a:r>
              <a:rPr lang="en-US" sz="1400" dirty="0" err="1">
                <a:solidFill>
                  <a:schemeClr val="bg1"/>
                </a:solidFill>
              </a:rPr>
              <a:t>Ett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enda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stort</a:t>
            </a:r>
            <a:r>
              <a:rPr lang="en-US" sz="1400" dirty="0">
                <a:solidFill>
                  <a:schemeClr val="bg1"/>
                </a:solidFill>
              </a:rPr>
              <a:t> program </a:t>
            </a:r>
            <a:r>
              <a:rPr lang="en-US" sz="1400" dirty="0" err="1">
                <a:solidFill>
                  <a:schemeClr val="bg1"/>
                </a:solidFill>
              </a:rPr>
              <a:t>där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alla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delar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är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sammanfogade</a:t>
            </a:r>
            <a:r>
              <a:rPr lang="en-US" sz="1400" dirty="0">
                <a:solidFill>
                  <a:schemeClr val="bg1"/>
                </a:solidFill>
              </a:rPr>
              <a:t>. / </a:t>
            </a:r>
            <a:r>
              <a:rPr lang="en-US" sz="1400" dirty="0" err="1">
                <a:solidFill>
                  <a:schemeClr val="bg1"/>
                </a:solidFill>
              </a:rPr>
              <a:t>Alla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funktioner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är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sammanflätade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enda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applikation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400" dirty="0">
              <a:solidFill>
                <a:schemeClr val="bg1"/>
              </a:solidFill>
            </a:endParaRPr>
          </a:p>
          <a:p>
            <a:pPr lvl="0" algn="l"/>
            <a:r>
              <a:rPr lang="en-US" sz="1400" b="1" dirty="0" err="1">
                <a:solidFill>
                  <a:schemeClr val="bg1"/>
                </a:solidFill>
              </a:rPr>
              <a:t>Fördelar</a:t>
            </a:r>
            <a:endParaRPr lang="en-US" sz="1400" dirty="0">
              <a:solidFill>
                <a:schemeClr val="bg1"/>
              </a:solidFill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Enkel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utveckla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och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Mindre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komplex</a:t>
            </a:r>
            <a:r>
              <a:rPr lang="en-US" sz="1400" dirty="0">
                <a:solidFill>
                  <a:schemeClr val="bg1"/>
                </a:solidFill>
              </a:rPr>
              <a:t> distribution.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Lägre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driftsättningskomplexitet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sv-SE" sz="1400" dirty="0">
              <a:solidFill>
                <a:schemeClr val="bg1"/>
              </a:solidFill>
            </a:endParaRPr>
          </a:p>
          <a:p>
            <a:pPr lvl="0" algn="l"/>
            <a:r>
              <a:rPr lang="en-US" sz="1400" b="1" dirty="0" err="1">
                <a:solidFill>
                  <a:schemeClr val="bg1"/>
                </a:solidFill>
              </a:rPr>
              <a:t>Nackdelar</a:t>
            </a:r>
            <a:endParaRPr lang="en-US" sz="1400" dirty="0">
              <a:solidFill>
                <a:schemeClr val="bg1"/>
              </a:solidFill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Begränsad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skalbarhet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Svårt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skala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horisontellt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Svårt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underhålla</a:t>
            </a:r>
            <a:r>
              <a:rPr lang="en-US" sz="1400" dirty="0">
                <a:solidFill>
                  <a:schemeClr val="bg1"/>
                </a:solidFill>
              </a:rPr>
              <a:t> vid </a:t>
            </a:r>
            <a:r>
              <a:rPr lang="en-US" sz="1400" dirty="0" err="1">
                <a:solidFill>
                  <a:schemeClr val="bg1"/>
                </a:solidFill>
              </a:rPr>
              <a:t>stor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tillväxt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Hög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kopplingsgrad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mellan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komponenter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400" dirty="0" err="1">
                <a:solidFill>
                  <a:schemeClr val="bg1"/>
                </a:solidFill>
              </a:rPr>
              <a:t>Begränsad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modularitet</a:t>
            </a:r>
            <a:endParaRPr lang="en-US" sz="1400" dirty="0">
              <a:solidFill>
                <a:schemeClr val="bg1"/>
              </a:solidFill>
            </a:endParaRPr>
          </a:p>
          <a:p>
            <a:pPr algn="l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89DFB2-E1B7-1AA2-858E-4248BD797E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A32C8C8-5D14-46E3-77F2-F81CD7FED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diagram of a system&#10;&#10;Description automatically generated">
            <a:extLst>
              <a:ext uri="{FF2B5EF4-FFF2-40B4-BE49-F238E27FC236}">
                <a16:creationId xmlns:a16="http://schemas.microsoft.com/office/drawing/2014/main" id="{19F6B2A2-7E34-C3BA-C378-D9BCDC641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985" y="2669914"/>
            <a:ext cx="4269338" cy="2259700"/>
          </a:xfrm>
          <a:prstGeom prst="rect">
            <a:avLst/>
          </a:prstGeom>
        </p:spPr>
      </p:pic>
      <p:pic>
        <p:nvPicPr>
          <p:cNvPr id="8" name="Picture 7" descr="A person with a dollar sign above his head&#10;&#10;Description automatically generated">
            <a:extLst>
              <a:ext uri="{FF2B5EF4-FFF2-40B4-BE49-F238E27FC236}">
                <a16:creationId xmlns:a16="http://schemas.microsoft.com/office/drawing/2014/main" id="{AAC5F405-973C-1411-F0BE-EC9C38793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936" y="5152861"/>
            <a:ext cx="793293" cy="1276968"/>
          </a:xfrm>
          <a:prstGeom prst="rect">
            <a:avLst/>
          </a:prstGeom>
        </p:spPr>
      </p:pic>
      <p:pic>
        <p:nvPicPr>
          <p:cNvPr id="10" name="Picture 9" descr="A screen shot of a computer screen">
            <a:extLst>
              <a:ext uri="{FF2B5EF4-FFF2-40B4-BE49-F238E27FC236}">
                <a16:creationId xmlns:a16="http://schemas.microsoft.com/office/drawing/2014/main" id="{BF6BCE36-F373-1710-61AE-752609E90F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920" y="590343"/>
            <a:ext cx="2543309" cy="148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980785-BFE8-2275-D075-914B7C922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CEC29F-1714-F8B5-8FD1-5B9915302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99CCD45B-AF2E-991F-90F9-AECABF2734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D100C55-3459-951D-9746-78EDCD361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59825-D68D-4C99-9417-4687ECF17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7004404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SOA (Service-Oriented Architecture)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32FB5-BC27-E753-E9DF-815F78C2E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772" y="1918033"/>
            <a:ext cx="6840601" cy="4098138"/>
          </a:xfrm>
        </p:spPr>
        <p:txBody>
          <a:bodyPr>
            <a:noAutofit/>
          </a:bodyPr>
          <a:lstStyle/>
          <a:p>
            <a:pPr algn="l"/>
            <a:r>
              <a:rPr lang="sv-SE" sz="1400" b="1" dirty="0">
                <a:solidFill>
                  <a:schemeClr val="bg1"/>
                </a:solidFill>
              </a:rPr>
              <a:t>Definition</a:t>
            </a:r>
            <a:r>
              <a:rPr lang="sv-SE" sz="14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sv-SE" sz="1400" dirty="0">
                <a:solidFill>
                  <a:schemeClr val="bg1"/>
                </a:solidFill>
              </a:rPr>
              <a:t>Applikationer delas upp i tjänster som kommunicerar via standardiserade protokoll. Mjukvarusystem uppbyggda av distribuerade tjänster. Komponenterna kommunicerar över nätverk.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400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v-SE" sz="1400" dirty="0">
              <a:solidFill>
                <a:schemeClr val="bg1"/>
              </a:solidFill>
            </a:endParaRPr>
          </a:p>
          <a:p>
            <a:pPr algn="l"/>
            <a:r>
              <a:rPr lang="sv-SE" sz="1400" b="1" dirty="0">
                <a:solidFill>
                  <a:schemeClr val="bg1"/>
                </a:solidFill>
              </a:rPr>
              <a:t>Fördelar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Återanvändbara tjänster.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Lättare att integrera olika system.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Modularitet jämfört med monoliter.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endParaRPr lang="sv-SE" sz="1400" dirty="0">
              <a:solidFill>
                <a:schemeClr val="bg1"/>
              </a:solidFill>
            </a:endParaRPr>
          </a:p>
          <a:p>
            <a:pPr marL="514350" indent="-514350" algn="l">
              <a:buFont typeface="Arial" panose="020B0604020202020204" pitchFamily="34" charset="0"/>
              <a:buChar char="•"/>
            </a:pPr>
            <a:endParaRPr lang="sv-SE" sz="1400" dirty="0">
              <a:solidFill>
                <a:schemeClr val="bg1"/>
              </a:solidFill>
            </a:endParaRPr>
          </a:p>
          <a:p>
            <a:pPr algn="l"/>
            <a:r>
              <a:rPr lang="sv-SE" sz="1400" b="1" dirty="0">
                <a:solidFill>
                  <a:schemeClr val="bg1"/>
                </a:solidFill>
              </a:rPr>
              <a:t>Nackdelar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Komplexitet i tjänstekontrakt och styrning.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Prestandaproblem vid många tjänsteanrop.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Begränsad autonomi.</a:t>
            </a:r>
          </a:p>
          <a:p>
            <a:pPr marL="514350" indent="-514350" algn="l">
              <a:buFont typeface="+mj-lt"/>
              <a:buAutoNum type="arabicPeriod"/>
            </a:pPr>
            <a:r>
              <a:rPr lang="sv-SE" sz="1400" dirty="0">
                <a:solidFill>
                  <a:schemeClr val="bg1"/>
                </a:solidFill>
              </a:rPr>
              <a:t>Högre kopplingsgrad än mikrotjänster.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8F10119-1492-D8ED-0E2F-DA6114CB4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046C488-0A75-7666-9FEB-E055B7A16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001CAA64-293F-F8A8-BF43-5DFAABF25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643" y="3028429"/>
            <a:ext cx="4964144" cy="327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7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3E57CE-C1B6-1269-A156-B6B24983C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1871EF7-44E7-DA04-156F-72E353511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7C45A3BC-9AF9-3D29-5B96-16FDCC848B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06C2B29-81B2-6566-68E8-97152EAD9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76BAAA-9462-58CB-01C9-D2A4F5257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7004404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Microservices Arkitektur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4A2CFD-83BF-3A10-75F1-A280DCA4D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771" y="1927437"/>
            <a:ext cx="6840601" cy="409813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sv-SE" sz="1400" b="1">
                <a:solidFill>
                  <a:schemeClr val="bg1"/>
                </a:solidFill>
              </a:rPr>
              <a:t>Definition</a:t>
            </a:r>
            <a:endParaRPr lang="sv-SE" sz="1400">
              <a:solidFill>
                <a:schemeClr val="bg1"/>
              </a:solidFill>
            </a:endParaRPr>
          </a:p>
          <a:p>
            <a:pPr marL="0" indent="0" algn="l">
              <a:buNone/>
            </a:pPr>
            <a:r>
              <a:rPr lang="sv-SE" sz="1400">
                <a:solidFill>
                  <a:schemeClr val="bg1"/>
                </a:solidFill>
              </a:rPr>
              <a:t>Små, självständiga tjänster som hanterar specifika funktioner. Applikationer byggs som en samling mindre tjänster. Varje tjänst körs som en separat process.</a:t>
            </a:r>
          </a:p>
          <a:p>
            <a:pPr marL="0" indent="0" algn="l">
              <a:buNone/>
            </a:pPr>
            <a:endParaRPr lang="sv-SE" sz="1400">
              <a:solidFill>
                <a:schemeClr val="bg1"/>
              </a:solidFill>
            </a:endParaRPr>
          </a:p>
          <a:p>
            <a:pPr marL="0" indent="0" algn="l">
              <a:buNone/>
            </a:pPr>
            <a:r>
              <a:rPr lang="sv-SE" sz="1400" b="1">
                <a:solidFill>
                  <a:schemeClr val="bg1"/>
                </a:solidFill>
              </a:rPr>
              <a:t>Fördelar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Hög flexibilitet och skalbarhet.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Granulär skalbarhet.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Teknologisk frihet.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Felisolering.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Oberoende distribution och utveckling.</a:t>
            </a:r>
          </a:p>
          <a:p>
            <a:pPr marL="0" indent="0" algn="l">
              <a:buNone/>
            </a:pPr>
            <a:endParaRPr lang="sv-SE" sz="1400">
              <a:solidFill>
                <a:schemeClr val="bg1"/>
              </a:solidFill>
            </a:endParaRPr>
          </a:p>
          <a:p>
            <a:pPr marL="0" indent="0" algn="l">
              <a:buNone/>
            </a:pPr>
            <a:r>
              <a:rPr lang="sv-SE" sz="1400" b="1">
                <a:solidFill>
                  <a:schemeClr val="bg1"/>
                </a:solidFill>
              </a:rPr>
              <a:t>Nackdelar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Ökad komplexitet.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Utmaningar med övervakning och integration.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Svårare att hantera kommunikation mellan tjänster.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sv-SE" sz="1400">
                <a:solidFill>
                  <a:schemeClr val="bg1"/>
                </a:solidFill>
              </a:rPr>
              <a:t>Kräver en mogen DevOps-process.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FBA64D-8A5A-7DF9-9991-F3ABD028C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1F7F7E-B1B0-E9F5-3CC0-D8C94A54F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diagram of a computer&#10;&#10;Description automatically generated">
            <a:extLst>
              <a:ext uri="{FF2B5EF4-FFF2-40B4-BE49-F238E27FC236}">
                <a16:creationId xmlns:a16="http://schemas.microsoft.com/office/drawing/2014/main" id="{7BCD4F36-DC9F-EE55-EF5C-18D701927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781944"/>
            <a:ext cx="4489571" cy="3276662"/>
          </a:xfrm>
          <a:prstGeom prst="rect">
            <a:avLst/>
          </a:prstGeom>
        </p:spPr>
      </p:pic>
      <p:pic>
        <p:nvPicPr>
          <p:cNvPr id="8" name="Picture 7" descr="A dollar sign with a person in his head&#10;&#10;Description automatically generated">
            <a:extLst>
              <a:ext uri="{FF2B5EF4-FFF2-40B4-BE49-F238E27FC236}">
                <a16:creationId xmlns:a16="http://schemas.microsoft.com/office/drawing/2014/main" id="{25491BD0-DF62-99F7-5F40-1216F3041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813" y="4878969"/>
            <a:ext cx="764758" cy="117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3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976139-6312-4F2B-354B-1A632E2AB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7D06E72-3D66-6A92-BA06-ED1B82E9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64E6A15E-7708-B262-FB77-6AA9EC5D09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265BE66-E442-0B64-2BD2-E3B366405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CD2A60-3BBB-CC3B-4D59-56C3EB668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9107" y="194827"/>
            <a:ext cx="7004404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1300" dirty="0">
                <a:solidFill>
                  <a:schemeClr val="bg1"/>
                </a:solidFill>
              </a:rPr>
              <a:t>Microservices Arkitektur</a:t>
            </a:r>
            <a:br>
              <a:rPr lang="sv-SE" sz="4000" dirty="0">
                <a:solidFill>
                  <a:schemeClr val="bg1"/>
                </a:solidFill>
              </a:rPr>
            </a:br>
            <a:r>
              <a:rPr lang="sv-SE" sz="4000" dirty="0">
                <a:solidFill>
                  <a:schemeClr val="bg1"/>
                </a:solidFill>
              </a:rPr>
              <a:t>Kommunikationsytor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661C3C-4B43-B57A-4E19-87A2CADD9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34C700-99DE-6A3D-4466-FE2951E4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diagram of a surface area&#10;&#10;Description automatically generated">
            <a:extLst>
              <a:ext uri="{FF2B5EF4-FFF2-40B4-BE49-F238E27FC236}">
                <a16:creationId xmlns:a16="http://schemas.microsoft.com/office/drawing/2014/main" id="{CB99DFAF-B20E-46C6-F5E4-2E4C27DC7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286" y="976695"/>
            <a:ext cx="3856849" cy="2123109"/>
          </a:xfrm>
          <a:prstGeom prst="rect">
            <a:avLst/>
          </a:prstGeom>
        </p:spPr>
      </p:pic>
      <p:pic>
        <p:nvPicPr>
          <p:cNvPr id="10" name="Picture 9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EFB681F7-7198-D56E-B498-B9D701D97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861" y="972710"/>
            <a:ext cx="3913440" cy="2131081"/>
          </a:xfrm>
          <a:prstGeom prst="rect">
            <a:avLst/>
          </a:prstGeom>
        </p:spPr>
      </p:pic>
      <p:pic>
        <p:nvPicPr>
          <p:cNvPr id="12" name="Picture 11" descr="A diagram of a computer&#10;&#10;Description automatically generated">
            <a:extLst>
              <a:ext uri="{FF2B5EF4-FFF2-40B4-BE49-F238E27FC236}">
                <a16:creationId xmlns:a16="http://schemas.microsoft.com/office/drawing/2014/main" id="{12436C97-A84A-4544-7BEE-60AEA6AC9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769" y="3099298"/>
            <a:ext cx="3851011" cy="2057134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90594945-87E4-5B65-D210-A6A62F71C2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5861" y="3103791"/>
            <a:ext cx="3932068" cy="2048148"/>
          </a:xfrm>
          <a:prstGeom prst="rect">
            <a:avLst/>
          </a:prstGeom>
        </p:spPr>
      </p:pic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CFB3C876-8B7F-269D-1B3D-8F43B46730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0849" y="5036627"/>
            <a:ext cx="3853408" cy="205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CA75E-8565-D66F-FFDC-78F79D7A2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3893496-5E03-511F-0169-3AB7D3F5F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hexagonal structure">
            <a:extLst>
              <a:ext uri="{FF2B5EF4-FFF2-40B4-BE49-F238E27FC236}">
                <a16:creationId xmlns:a16="http://schemas.microsoft.com/office/drawing/2014/main" id="{9927AD2A-E1CC-99F1-269D-A8D9A450FB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34" t="9091" r="4708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8C8CAF9-A223-0C7F-809D-179AB7A8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2E05D-A308-33B4-70BC-D5D561A7F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99" y="1043429"/>
            <a:ext cx="6840601" cy="583066"/>
          </a:xfrm>
        </p:spPr>
        <p:txBody>
          <a:bodyPr anchor="t">
            <a:normAutofit fontScale="90000"/>
          </a:bodyPr>
          <a:lstStyle/>
          <a:p>
            <a:pPr algn="l"/>
            <a:r>
              <a:rPr lang="sv-SE" sz="4000" dirty="0">
                <a:solidFill>
                  <a:schemeClr val="bg1"/>
                </a:solidFill>
              </a:rPr>
              <a:t>Jämförelse mellan arkitekturer</a:t>
            </a:r>
            <a:endParaRPr lang="sv-SE" sz="4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6C250-9D59-C17E-7C25-9EDD1FA91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1699" y="1918033"/>
            <a:ext cx="6840601" cy="4098138"/>
          </a:xfrm>
        </p:spPr>
        <p:txBody>
          <a:bodyPr>
            <a:normAutofit/>
          </a:bodyPr>
          <a:lstStyle/>
          <a:p>
            <a:pPr algn="l"/>
            <a:r>
              <a:rPr lang="sv-SE" sz="1800" b="1" dirty="0">
                <a:solidFill>
                  <a:schemeClr val="bg1"/>
                </a:solidFill>
              </a:rPr>
              <a:t>Monolitisk arkitektur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Hög kopplingsgrad och beroenden.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Mycket begränsad skalbarhet.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Hög prestanda för isolerade tjänster.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algn="l"/>
            <a:r>
              <a:rPr lang="sv-SE" sz="1800" b="1" dirty="0">
                <a:solidFill>
                  <a:schemeClr val="bg1"/>
                </a:solidFill>
              </a:rPr>
              <a:t>SOA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Modularitet och återanvändning.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Högre autonomi än monoliter.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  <a:p>
            <a:pPr algn="l"/>
            <a:r>
              <a:rPr lang="sv-SE" sz="1800" b="1" dirty="0">
                <a:solidFill>
                  <a:schemeClr val="bg1"/>
                </a:solidFill>
              </a:rPr>
              <a:t>Mikrotjänster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Låg kopplingsgrad.</a:t>
            </a:r>
          </a:p>
          <a:p>
            <a:pPr algn="l"/>
            <a:r>
              <a:rPr lang="sv-SE" sz="1800" dirty="0">
                <a:solidFill>
                  <a:schemeClr val="bg1"/>
                </a:solidFill>
              </a:rPr>
              <a:t>Optimal horisontell skalbarhet.</a:t>
            </a:r>
          </a:p>
          <a:p>
            <a:pPr algn="l"/>
            <a:endParaRPr lang="sv-SE" sz="18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390FF5-D0FA-F410-7099-EB37BFB1E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CCF313-BF6A-C3F2-6762-E676696C9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diagram of a monolith database&#10;&#10;Description automatically generated">
            <a:extLst>
              <a:ext uri="{FF2B5EF4-FFF2-40B4-BE49-F238E27FC236}">
                <a16:creationId xmlns:a16="http://schemas.microsoft.com/office/drawing/2014/main" id="{992A8FBB-72CC-334A-4A46-C45C69A3B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543" y="1647202"/>
            <a:ext cx="3305458" cy="171549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AC9C05B-63E4-77DD-AC1D-2C3FC53A9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5339" y="3345153"/>
            <a:ext cx="4595662" cy="1967387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076CFE77-739A-DEC0-43D2-0822B167FF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0148" y="5135893"/>
            <a:ext cx="2728686" cy="135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</TotalTime>
  <Words>1077</Words>
  <Application>Microsoft Office PowerPoint</Application>
  <PresentationFormat>On-screen Show (4:3)</PresentationFormat>
  <Paragraphs>167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Arial</vt:lpstr>
      <vt:lpstr>Calibri</vt:lpstr>
      <vt:lpstr>Office Theme</vt:lpstr>
      <vt:lpstr>Förståelse för Monolitisk arkitektur, SOA och Microservices</vt:lpstr>
      <vt:lpstr>Introduktion</vt:lpstr>
      <vt:lpstr>Gloslista</vt:lpstr>
      <vt:lpstr>Historisk Kontext</vt:lpstr>
      <vt:lpstr>Monolitisk Arkitektur</vt:lpstr>
      <vt:lpstr>SOA (Service-Oriented Architecture)</vt:lpstr>
      <vt:lpstr>Microservices Arkitektur</vt:lpstr>
      <vt:lpstr>Microservices Arkitektur Kommunikationsytor</vt:lpstr>
      <vt:lpstr>Jämförelse mellan arkitekturer</vt:lpstr>
      <vt:lpstr>Jämförelse mellan arkitekturer</vt:lpstr>
      <vt:lpstr>Strategier för transformation</vt:lpstr>
      <vt:lpstr>Skalbarhet | Konsekvenser</vt:lpstr>
      <vt:lpstr>Hur väljer man rätt arkitektur?</vt:lpstr>
      <vt:lpstr>Sammanfattning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Seph Heravi</dc:creator>
  <cp:keywords/>
  <dc:description>generated using python-pptx</dc:description>
  <cp:lastModifiedBy>Seph Heravi</cp:lastModifiedBy>
  <cp:revision>63</cp:revision>
  <dcterms:created xsi:type="dcterms:W3CDTF">2013-01-27T09:14:16Z</dcterms:created>
  <dcterms:modified xsi:type="dcterms:W3CDTF">2024-12-01T22:35:11Z</dcterms:modified>
  <cp:category/>
</cp:coreProperties>
</file>

<file path=docProps/thumbnail.jpeg>
</file>